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797675" cy="9926625"/>
  <p:embeddedFontLst>
    <p:embeddedFont>
      <p:font typeface="Tahoma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Tahoma-bold.fntdata"/><Relationship Id="rId10" Type="http://schemas.openxmlformats.org/officeDocument/2006/relationships/slide" Target="slides/slide5.xml"/><Relationship Id="rId32" Type="http://schemas.openxmlformats.org/officeDocument/2006/relationships/font" Target="fonts/Tahom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7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7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 txBox="1"/>
          <p:nvPr>
            <p:ph idx="12" type="sldNum"/>
          </p:nvPr>
        </p:nvSpPr>
        <p:spPr>
          <a:xfrm>
            <a:off x="3850447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0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1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2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3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medico che ha in cura il bambino/ragazzo, medico del Sistema Sanitario Regionale (SSR ) in convenzione o dipendente di struttura sanitaria accreditata,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Certifica</a:t>
            </a: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 stato di malattia ed esplicita l’assoluta necessità della somministrazione in orario scolastico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Redige</a:t>
            </a: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il Piano Terapeutico con le indicazioni  per la corretta somministrazione del farmaco a Scuola ed eventuale  documentazione  integrativa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utile per utilizzazione/ conservazione del farmaco e la  la descrizione dell’evento che richiede la somministrazione del farmaco.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4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1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medico che ha in cura il bambino/ragazzo, medico del Sistema Sanitario Regionale (SSR ) in convenzione o dipendente di struttura sanitaria accreditata,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Esplicita</a:t>
            </a:r>
            <a:r>
              <a:rPr b="1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 la somministrazione non richiede:  il possesso di cognizioni  specialistiche di tipo sanitario né l’esercizio di discrezionalità tecnica 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parte dell’adulto somministratore né in relazione all’individuazione degli  eventi  in cui occorre  somministrare il farmaco né in relazione ai tempi,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alla posologia ed alle modalità di somministrazione.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Fornisce eventuali informazioni e delucidazioni per l’applicazione del </a:t>
            </a:r>
            <a:r>
              <a:rPr b="0" lang="it-IT" sz="120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percorso individuale d'intervento</a:t>
            </a: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5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6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7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Dirigente Scolastico acquisisce dai Genitori la richiesta individuale d'intervento e la certificazione medica e le eventuali successive variazioni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Verifica la sussistenza di tutti gli elementi per la richiesta e per la certificazione previsti dal Protocollo d’intesa.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 il consiglio di classe ed il Personale della Scuola.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Individua il personale scolastico disponibile (docenti e non docenti) e/o eventuali altri soggetti volontari e formalmente autorizzati dal Genitore  ad intervenire.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Verifica le condizioni atte a garantire una corretta modalità di conservazione del farmaco ed il rispetto delle indicazioni presenti nel certificato.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Valuta l’eventuale necessità di  richiedere, per specifici casi, il supporto  della ASST territorialmente competente, in caso di criticità relative alla attuazione del Piano Terapeutico.                                                    Garantisce la tutela della privacy 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Trasmette  mediante  PEC  alla ASST territoriale, per competenza, </a:t>
            </a:r>
            <a:r>
              <a:rPr b="1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e,</a:t>
            </a:r>
            <a:r>
              <a:rPr b="0" lang="it-IT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conoscenza, ad ATS Città Metropolitana  di  Milano le  richieste pervenute con le certificazioni relative.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8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1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Chi chiama  il 112 è importante che sia  vicino al bambino, e dia l’indirizzo preciso, dove deve arrivare l’ambulanza.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lang="it-IT" sz="2000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9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1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0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2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1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2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2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2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3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2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Riceve, per competenza, dai Dirigenti Scolastici la documentazione (richieste e certificazioni) di somministrazione Farmaci a Scuola via posta elettronica certificata.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 richiesta del Dirigente Scolastico: fornisce supporto in caso di eventuali criticità relative alla attuazione del Piano Terapeutico la cui soluzione può prevedere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anche il coinvolgimento di Enti Locali, Associazioni di Pazienti, Associazioni/Soggetti della comunità locale a vario titolo competenti.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2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5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2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6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2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 txBox="1"/>
          <p:nvPr>
            <p:ph idx="12" type="sldNum"/>
          </p:nvPr>
        </p:nvSpPr>
        <p:spPr>
          <a:xfrm>
            <a:off x="3850447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Tale Protocollo ha sostituito i precedenti accordi, a valenza locale, di collaborazione tra Aziende Sanitarie Locali e Uffici Scolastici Territoriali stipulati negli anni.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applicazione al Protocollo Regionale, per la complessità del suo territorio, </a:t>
            </a:r>
            <a:r>
              <a:rPr b="0" lang="it-IT" sz="1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1" lang="it-IT" sz="1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’ ATS</a:t>
            </a:r>
            <a:r>
              <a:rPr b="0" lang="it-IT" sz="1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l’Agenzia di Tutela della Salute Milano Città Metropolitana,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it-IT" sz="1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 8 Aziende Socio Sanitarie Territoriali </a:t>
            </a:r>
            <a:r>
              <a:rPr b="0" lang="it-IT" sz="1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(ASST di Milano FBF-Sacco , ASST di Milano Santi Paolo e Carlo, ASST Grande Ospedale Metropolitano Niguarda,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ASST Nord Milano, ASST Ovest Milanese,  ASST Rhodense,  ASST  Melegnano  Martesana,  ASST  Lodi),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gli </a:t>
            </a:r>
            <a:r>
              <a:rPr b="1" lang="it-IT" sz="1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UFFICI SCOLASTICI  </a:t>
            </a:r>
            <a:r>
              <a:rPr b="0" lang="it-IT" sz="1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dell’ambito Territoriale di </a:t>
            </a:r>
            <a:r>
              <a:rPr b="1" lang="it-IT" sz="1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MILANO e </a:t>
            </a:r>
            <a:r>
              <a:rPr b="0" lang="it-IT" sz="1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</a:t>
            </a:r>
            <a:r>
              <a:rPr b="1" lang="it-IT" sz="1200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LODI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hanno condiviso e sottoscritto </a:t>
            </a: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b="1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modello organizzativo </a:t>
            </a: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 Protocollo d’ Intesa per la Somministrazione di Farmaci a Scuola, di seguito descritto,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vigore  da maggio 2018 su tutto il territorio di ATS Milano Città Metropolitana, con </a:t>
            </a:r>
            <a:r>
              <a:rPr b="1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deliberazione ATS Milano Città Metropolitana n.383 del 17/04/2018 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79680" y="4715281"/>
            <a:ext cx="5437800" cy="446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documento è  finalizzato a: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regolamentare la somministrazione Farmaci nelle collettività scolastiche -Scuole dell’infanzia, Scuole  Primarie,  Scuole Secondarie di primo e di secondo grado e nei  Nidi;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garantire un appropriato percorso di gestione nel contesto scolastico per tutti gli alunni che necessitano di somministrazione improrogabile di Farmaci in orario scolastico;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evitare incongrue somministrazioni;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lang="it-IT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favorire, là dove ve ne sono le condizioni, la progressiva autonomia nella gestione della propria patologia.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9:notes"/>
          <p:cNvSpPr txBox="1"/>
          <p:nvPr/>
        </p:nvSpPr>
        <p:spPr>
          <a:xfrm>
            <a:off x="3850560" y="9428761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755576" y="141278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403648" y="378904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LOGOREG" id="19" name="Google Shape;19;p2"/>
          <p:cNvPicPr preferRelativeResize="0"/>
          <p:nvPr/>
        </p:nvPicPr>
        <p:blipFill rotWithShape="1">
          <a:blip r:embed="rId2">
            <a:alphaModFix/>
          </a:blip>
          <a:srcRect b="16312" l="21946" r="0" t="0"/>
          <a:stretch/>
        </p:blipFill>
        <p:spPr>
          <a:xfrm>
            <a:off x="8244408" y="0"/>
            <a:ext cx="899592" cy="90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Stellini\AppData\Local\Microsoft\Windows\Temporary Internet Files\Content.Outlook\IXTASWVV\ATS_Milano.jpg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9917" y="188642"/>
            <a:ext cx="12668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 rot="10800000">
            <a:off x="0" y="3645025"/>
            <a:ext cx="7812360" cy="7200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7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contenuto">
  <p:cSld name="1_Titolo e contenut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REG" id="23" name="Google Shape;23;p3"/>
          <p:cNvPicPr preferRelativeResize="0"/>
          <p:nvPr/>
        </p:nvPicPr>
        <p:blipFill rotWithShape="1">
          <a:blip r:embed="rId2">
            <a:alphaModFix/>
          </a:blip>
          <a:srcRect b="16312" l="21946" r="0" t="0"/>
          <a:stretch/>
        </p:blipFill>
        <p:spPr>
          <a:xfrm>
            <a:off x="8244408" y="0"/>
            <a:ext cx="899592" cy="90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 rot="-5400000">
            <a:off x="-2776997" y="3685716"/>
            <a:ext cx="5949281" cy="3952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i="0" lang="it-IT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Bambino/Alunno che necessità di Farmaci a Scuola</a:t>
            </a:r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1926" y="5934077"/>
            <a:ext cx="1323975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3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57200" y="1600205"/>
            <a:ext cx="8229600" cy="4277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/>
            </a:lvl2pPr>
            <a:lvl3pPr indent="-368300" lvl="2" marL="1371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/>
            </a:lvl3pPr>
            <a:lvl4pPr indent="-3683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/>
            </a:lvl4pPr>
            <a:lvl5pPr indent="-3683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pic>
        <p:nvPicPr>
          <p:cNvPr descr="LOGOREG" id="29" name="Google Shape;29;p4"/>
          <p:cNvPicPr preferRelativeResize="0"/>
          <p:nvPr/>
        </p:nvPicPr>
        <p:blipFill rotWithShape="1">
          <a:blip r:embed="rId2">
            <a:alphaModFix/>
          </a:blip>
          <a:srcRect b="16312" l="21946" r="0" t="0"/>
          <a:stretch/>
        </p:blipFill>
        <p:spPr>
          <a:xfrm>
            <a:off x="8244408" y="0"/>
            <a:ext cx="899592" cy="90872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1" name="Google Shape;31;p4"/>
          <p:cNvSpPr/>
          <p:nvPr/>
        </p:nvSpPr>
        <p:spPr>
          <a:xfrm rot="-5400000">
            <a:off x="-2632869" y="3829844"/>
            <a:ext cx="5661025" cy="3952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7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Bambino/Alunno che necessita di Somministrazione di Farmaci a Scuola</a:t>
            </a:r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1926" y="5934077"/>
            <a:ext cx="1323975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1"/>
            <a:ext cx="4038600" cy="4277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1"/>
            <a:ext cx="4038600" cy="4277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 rot="-5400000">
            <a:off x="-2632869" y="3829844"/>
            <a:ext cx="5661025" cy="3952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7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Titolo convegno/relazione</a:t>
            </a:r>
            <a:r>
              <a:rPr b="1" i="0" lang="it-IT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…</a:t>
            </a:r>
            <a:endParaRPr b="1" i="0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REG" id="39" name="Google Shape;39;p5"/>
          <p:cNvPicPr preferRelativeResize="0"/>
          <p:nvPr/>
        </p:nvPicPr>
        <p:blipFill rotWithShape="1">
          <a:blip r:embed="rId2">
            <a:alphaModFix/>
          </a:blip>
          <a:srcRect b="16312" l="21946" r="0" t="0"/>
          <a:stretch/>
        </p:blipFill>
        <p:spPr>
          <a:xfrm>
            <a:off x="8244408" y="0"/>
            <a:ext cx="899592" cy="9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1926" y="5934077"/>
            <a:ext cx="1323975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>
  <p:cSld name="Title, 2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57200" y="1600200"/>
            <a:ext cx="4015800" cy="42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674240" y="1600200"/>
            <a:ext cx="4015800" cy="42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/>
        </p:nvSpPr>
        <p:spPr>
          <a:xfrm>
            <a:off x="0" y="1413032"/>
            <a:ext cx="9144000" cy="23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8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Il Bambino/Alunno che necessita di Somministrazione di Farmaci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8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a Scuola</a:t>
            </a:r>
            <a:br>
              <a:rPr b="0" i="0" lang="it-IT" sz="4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0" y="3717032"/>
            <a:ext cx="9144000" cy="2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ATS Milano Città Metropolitana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Unità Operativa Complessa Promozione della Salute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/>
          <p:nvPr>
            <p:ph type="ctrTitle"/>
          </p:nvPr>
        </p:nvSpPr>
        <p:spPr>
          <a:xfrm>
            <a:off x="755576" y="141278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it-IT"/>
            </a:br>
            <a:endParaRPr/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6536" y="594928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/>
        </p:nvSpPr>
        <p:spPr>
          <a:xfrm>
            <a:off x="457200" y="1196640"/>
            <a:ext cx="8229240" cy="46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somministrazione di farmaci a scuola è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riservata  a situazioni di effettiva e assoluta necessità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determinata dalla presenza di patologie croniche e/o di patologie acute pregiudizievoli della salute, riferita alle seguenti situazioni: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7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Continuità terapeutica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(per esempio</a:t>
            </a:r>
            <a:r>
              <a:rPr b="0" i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diabete di tipo 1, epilessia, malattie rare, altre patologie)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Emergenza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(per esempio: allergie, crisi d’asma, ipoglicemia in diabetici tipo 1, convulsioni). La situazione di emergenza è intesa come manifestazione acuta correlata a una patologia cronica nota, </a:t>
            </a:r>
            <a:r>
              <a:rPr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richiede interventi immediati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-11377" y="117080"/>
            <a:ext cx="9119881" cy="791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Somministrazione di Farmaci a Scuola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2520" y="627576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/>
        </p:nvSpPr>
        <p:spPr>
          <a:xfrm>
            <a:off x="0" y="333080"/>
            <a:ext cx="9144000" cy="575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lang="it-IT" sz="3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Percorso Operativo</a:t>
            </a:r>
            <a:br>
              <a:rPr b="0" lang="it-IT" sz="3200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611640" y="1196640"/>
            <a:ext cx="8208720" cy="45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somministrazione dei farmaci  è organizzata secondo un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ercorso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perativo che, coinvolgendo  diversi soggetti, definisce uno specifico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percorso individuale d’intervento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Ciascuno dei soggetti coinvolti, che partecipa alla realizzazione del percorso individuale d’intervento, vi concorre in relazione alle rispettive competenze e responsabilità.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6588360" y="623736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528" y="593256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/>
        </p:nvSpPr>
        <p:spPr>
          <a:xfrm>
            <a:off x="0" y="144440"/>
            <a:ext cx="9144000" cy="764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lang="it-IT" sz="3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Soggetti coinvolti nel Percorso </a:t>
            </a:r>
            <a:r>
              <a:rPr lang="it-IT" sz="320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perativo</a:t>
            </a:r>
            <a:br>
              <a:rPr b="0" lang="it-IT" sz="3200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467640" y="836712"/>
            <a:ext cx="8676360" cy="524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⁻"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Bambino/a (o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alunno/a)</a:t>
            </a:r>
            <a:endParaRPr/>
          </a:p>
          <a:p>
            <a:pPr indent="-2032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⁻"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Genitore  (o alunno maggiorenne) </a:t>
            </a:r>
            <a:endParaRPr/>
          </a:p>
          <a:p>
            <a:pPr indent="-2032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⁻"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Medico che ha in cura il bambino o l’alunno </a:t>
            </a:r>
            <a:endParaRPr/>
          </a:p>
          <a:p>
            <a:pPr indent="-2032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⁻"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Dirigente scolastico</a:t>
            </a:r>
            <a:endParaRPr/>
          </a:p>
          <a:p>
            <a:pPr indent="-2032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⁻"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Personale delle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cuole o nidi (docenti, non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ocenti, figure educative)</a:t>
            </a:r>
            <a:endParaRPr/>
          </a:p>
          <a:p>
            <a:pPr indent="-2032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⁻"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ASST di riferimento </a:t>
            </a:r>
            <a:endParaRPr/>
          </a:p>
          <a:p>
            <a:pPr indent="-2032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⁻"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ATS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Milano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Città Metropolitana</a:t>
            </a:r>
            <a:endParaRPr/>
          </a:p>
          <a:p>
            <a:pPr indent="-2032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⁻"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AREU (Azienda Regionale dell’Emergenza Urgenza)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6588360" y="623736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528" y="5932860"/>
            <a:ext cx="609600" cy="62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/>
        </p:nvSpPr>
        <p:spPr>
          <a:xfrm>
            <a:off x="35632" y="44624"/>
            <a:ext cx="9072872" cy="836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Percorso operativo nel territorio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ATS </a:t>
            </a:r>
            <a:r>
              <a:rPr lang="it-IT" sz="320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Milano</a:t>
            </a: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Città Metropolitana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640" y="1413256"/>
            <a:ext cx="849672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68544" y="594048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/>
        </p:nvSpPr>
        <p:spPr>
          <a:xfrm>
            <a:off x="0" y="49040"/>
            <a:ext cx="9119880" cy="859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Medico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6536" y="602064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/>
          <p:nvPr/>
        </p:nvSpPr>
        <p:spPr>
          <a:xfrm>
            <a:off x="532041" y="1135489"/>
            <a:ext cx="8352928" cy="3661663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532041" y="1218232"/>
            <a:ext cx="8352928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64960" lvl="0" marL="1165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Certifica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lo stato di malattia</a:t>
            </a:r>
            <a:endParaRPr/>
          </a:p>
          <a:p>
            <a:pPr indent="-1164960" lvl="0" marL="1165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64960" lvl="0" marL="1165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Esplicita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l’assoluta necessità di somministrazione di farmaci </a:t>
            </a:r>
            <a:endParaRPr/>
          </a:p>
          <a:p>
            <a:pPr indent="-1164960" lvl="0" marL="1165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orario scolastico</a:t>
            </a:r>
            <a:endParaRPr/>
          </a:p>
          <a:p>
            <a:pPr indent="-1164960" lvl="0" marL="1165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Redige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il Piano Terapeutico: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-"/>
            </a:pP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indicazioni  per la corretta somministrazione del farmaco</a:t>
            </a:r>
            <a:endParaRPr/>
          </a:p>
          <a:p>
            <a:pPr indent="-2032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-"/>
            </a:pP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descrizione dell’evento che  richiede come intervento immediato la somministrazione di  farmaci 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64960" lvl="0" marL="1165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/>
          <p:nvPr/>
        </p:nvSpPr>
        <p:spPr>
          <a:xfrm>
            <a:off x="457560" y="1121530"/>
            <a:ext cx="8352928" cy="3171566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560580" y="981264"/>
            <a:ext cx="8146888" cy="48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Esplicita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che la somministrazione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non richiede: 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32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-"/>
            </a:pP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cognizioni specialistiche di tipo sanitario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03200" lvl="0" marL="3432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32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-"/>
            </a:pP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esercizio di discrezionalità tecnica da parte dell’adulto somministratore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(s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ia in relazione all’individuazione degli eventi in cui occorre somministrare il farmaco che ai tempi, posologia e modalità di somministrazione e di conservazione del farmaco).                                                                                                                                    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0" y="49040"/>
            <a:ext cx="9119880" cy="859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Medico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6203" y="602064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/>
          <p:nvPr/>
        </p:nvSpPr>
        <p:spPr>
          <a:xfrm>
            <a:off x="737783" y="1106717"/>
            <a:ext cx="3186145" cy="1746219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6021940" y="1628800"/>
            <a:ext cx="2376264" cy="432048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Genitore/Alunno Maggiorenne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4056118" y="1700256"/>
            <a:ext cx="1800102" cy="28858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6600"/>
          </a:solidFill>
          <a:ln cap="flat" cmpd="sng" w="254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6536" y="594048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881460" y="1190362"/>
            <a:ext cx="288032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Genitore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(o esercente la potestà genitoriale, o alunno maggiorenne)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6021940" y="1579439"/>
            <a:ext cx="254198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Dirigente Scolastico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3"/>
          <p:cNvSpPr/>
          <p:nvPr/>
        </p:nvSpPr>
        <p:spPr>
          <a:xfrm>
            <a:off x="658960" y="3697182"/>
            <a:ext cx="7642832" cy="174622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745592" y="3789040"/>
            <a:ext cx="7642832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Fornisce la certificazione medica e il Piano Terapeutico </a:t>
            </a:r>
            <a:endParaRPr b="1"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Formula la richiesta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 somministrazione farmaci a scuola </a:t>
            </a:r>
            <a:endParaRPr/>
          </a:p>
          <a:p>
            <a:pPr indent="0" lvl="0" marL="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(su apposito modulo fornito dalla scuola).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/>
          <p:nvPr/>
        </p:nvSpPr>
        <p:spPr>
          <a:xfrm>
            <a:off x="457560" y="977514"/>
            <a:ext cx="8352928" cy="4899758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611640" y="1124640"/>
            <a:ext cx="8352848" cy="4752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richiesta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 somministrazione: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⮚"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solleva il personale scolastico da ogni responsabilità civile</a:t>
            </a:r>
            <a:endParaRPr/>
          </a:p>
          <a:p>
            <a:pPr indent="-20302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⮚"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fornisce disponibilità e recapiti </a:t>
            </a:r>
            <a:endParaRPr/>
          </a:p>
          <a:p>
            <a:pPr indent="-20302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⮚"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autorizza al trattamento dei dati personali </a:t>
            </a:r>
            <a:endParaRPr/>
          </a:p>
          <a:p>
            <a:pPr indent="-20302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⮚"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segnala tempestivamente eventuali variazioni al Piano Terapeutico</a:t>
            </a:r>
            <a:endParaRPr/>
          </a:p>
          <a:p>
            <a:pPr indent="-2030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2" marL="35892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⮚"/>
            </a:pPr>
            <a:r>
              <a:rPr b="0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fornisce il farmaco ed eventuali presidi</a:t>
            </a:r>
            <a:endParaRPr/>
          </a:p>
          <a:p>
            <a:pPr indent="-203020" lvl="2" marL="35892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2" marL="358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⮚"/>
            </a:pPr>
            <a:r>
              <a:rPr b="0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autorizza l’eventuale auto–somministrazione (se l’alunno è minorenne) 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4"/>
          <p:cNvSpPr txBox="1"/>
          <p:nvPr/>
        </p:nvSpPr>
        <p:spPr>
          <a:xfrm>
            <a:off x="0" y="189080"/>
            <a:ext cx="9144000" cy="71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Genitore/Alunno Maggiorenne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528" y="588782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/>
          <p:nvPr/>
        </p:nvSpPr>
        <p:spPr>
          <a:xfrm>
            <a:off x="457560" y="1049410"/>
            <a:ext cx="8352928" cy="4683846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0" y="260648"/>
            <a:ext cx="9144000" cy="64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Dirigente Scolastico 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586538" y="1118316"/>
            <a:ext cx="8496944" cy="4902972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32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-"/>
            </a:pP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Acquisisce </a:t>
            </a:r>
            <a:r>
              <a:rPr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richiesta e la certificazione medica</a:t>
            </a:r>
            <a:endParaRPr/>
          </a:p>
          <a:p>
            <a:pPr indent="-342900" lvl="0" marL="3432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-"/>
            </a:pP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Verifica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l’adeguatezza della documentazione </a:t>
            </a:r>
            <a:endParaRPr/>
          </a:p>
          <a:p>
            <a:pPr indent="-203200" lvl="0" marL="3432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32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-"/>
            </a:pP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Informa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il personale scolastico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32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-"/>
            </a:pP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Individua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il personale scolastico disponibile </a:t>
            </a:r>
            <a:endParaRPr/>
          </a:p>
          <a:p>
            <a:pPr indent="-203200" lvl="0" marL="3432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None/>
            </a:pPr>
            <a:r>
              <a:t/>
            </a:r>
            <a:endParaRPr b="0" sz="2200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32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-"/>
            </a:pP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Verifica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le condizioni per una corretta conservazione del farmaco 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32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Calibri"/>
              <a:buChar char="-"/>
            </a:pP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Valuta 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 richiedere il supporto della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ASST </a:t>
            </a:r>
            <a:endParaRPr/>
          </a:p>
          <a:p>
            <a:pPr indent="-203200" lvl="0" marL="3432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Garantisce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tutela della privacy </a:t>
            </a:r>
            <a:endParaRPr/>
          </a:p>
          <a:p>
            <a:pPr indent="0" lvl="0" marL="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Trasmette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PEC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richieste e certificazioni. Alla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ASST Territoriale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 competenza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ad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ATS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Milano Città Metropolitana per conoscenza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2" name="Google Shape;22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4338" y="61116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/>
          <p:nvPr/>
        </p:nvSpPr>
        <p:spPr>
          <a:xfrm>
            <a:off x="467544" y="1049410"/>
            <a:ext cx="8352928" cy="3315694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0" y="116632"/>
            <a:ext cx="91440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Personale delle Scuole e Nidi </a:t>
            </a:r>
            <a:b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539552" y="1053232"/>
            <a:ext cx="8146888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b="1"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ersonale scolastico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che ha dato la  disponibilità e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aderito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volontariamente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protocollo, formalmente autorizzato  dai genitori ad intervenire,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somministra il farmaco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secondo le indicazioni del certificato del medico. 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tutti i casi in cui si ravvisi un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carattere di </a:t>
            </a:r>
            <a:r>
              <a:rPr b="1"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ergenza e/o urgenza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è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comunque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indispensabile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comporre il numero dell'emergenza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6"/>
          <p:cNvSpPr/>
          <p:nvPr/>
        </p:nvSpPr>
        <p:spPr>
          <a:xfrm>
            <a:off x="4767840" y="2678040"/>
            <a:ext cx="184320" cy="3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6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3" name="Google Shape;23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6536" y="594048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/>
        </p:nvSpPr>
        <p:spPr>
          <a:xfrm>
            <a:off x="457200" y="1196640"/>
            <a:ext cx="8363272" cy="4570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 condizioni di salute che richiedono la  somministrazione di farmaci in orario scolastico sono diverse: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in alcuni casi si tratta di patologie  presenti sin dalla nascita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in altri casi si tratta di patologie insorte successivamente, che</a:t>
            </a:r>
            <a:r>
              <a:rPr b="0" i="0" lang="it-IT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talora comportano improvvisamente modificazioni significative nella vita quotidiana  del bambino o ragazzo e  della sua famiglia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0" y="274680"/>
            <a:ext cx="9144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Il Bambino/Alunno che necessita di</a:t>
            </a:r>
            <a:br>
              <a:rPr b="0" i="0" lang="it-IT" sz="32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t-IT" sz="32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Somministrazione di Farmaci a Scuola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8544" y="616452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/>
          <p:nvPr/>
        </p:nvSpPr>
        <p:spPr>
          <a:xfrm>
            <a:off x="457560" y="1049410"/>
            <a:ext cx="8352928" cy="3387702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7"/>
          <p:cNvSpPr txBox="1"/>
          <p:nvPr/>
        </p:nvSpPr>
        <p:spPr>
          <a:xfrm>
            <a:off x="457200" y="1052736"/>
            <a:ext cx="822924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la richiesta d’intervento al </a:t>
            </a:r>
            <a:r>
              <a:rPr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numero dell'emergenza 112 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riguarda un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bambino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che ha un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protocollo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 prescrizione di adrenalina per rischio anafilassi: </a:t>
            </a:r>
            <a:r>
              <a:rPr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è necessario informare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l’operatore del 112 che si tratta di un </a:t>
            </a:r>
            <a:r>
              <a:rPr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Protocollo Farmaco.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AREU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riceve da ATS, 2 volte l’anno, un elenco dei bambini con protocollo con prescrizione di adrenalina per rischio anafilassi.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0" y="116632"/>
            <a:ext cx="91440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Personale delle Scuole e Nidi </a:t>
            </a:r>
            <a:b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6536" y="61116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/>
          <p:nvPr/>
        </p:nvSpPr>
        <p:spPr>
          <a:xfrm>
            <a:off x="0" y="-27384"/>
            <a:ext cx="9144000" cy="935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Auto-somministrazione 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516960" y="980728"/>
            <a:ext cx="8447400" cy="4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b="1"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uto-somministrazione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del farmaco è prevista </a:t>
            </a:r>
            <a:r>
              <a:rPr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quando l’alunno/a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 età, esperienza, addestramento è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autonomo</a:t>
            </a:r>
            <a:r>
              <a:rPr b="1"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/a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nella gestione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del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problema di  salute. </a:t>
            </a:r>
            <a:endParaRPr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Deve essere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esplicitamente autorizzata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dal genitore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 i minorenni, o dall’alunno maggiorenne, nella richiesta di attivazione del percorso al Dirigente  </a:t>
            </a:r>
            <a:r>
              <a:rPr b="0" lang="it-IT" sz="2200" u="sng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colastico.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2" name="Google Shape;25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0552" y="594048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/>
        </p:nvSpPr>
        <p:spPr>
          <a:xfrm>
            <a:off x="0" y="116632"/>
            <a:ext cx="9144000" cy="791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Validità della richiesta di somministrazione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469350" y="908272"/>
            <a:ext cx="8423129" cy="45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orrisponde alla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durata del trattamento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e/o alla durata del ciclo scolastico in caso di terapia continuativa.</a:t>
            </a:r>
            <a:endParaRPr sz="2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Viene fatta una n</a:t>
            </a:r>
            <a:r>
              <a:rPr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uova richiesta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 ogni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variazione al Piano Terapeutico e cambio di  Istituto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(ad esempio per trasferimento o  al passaggio ad altro ordine di scuola). 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1" name="Google Shape;26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8406" y="606637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/>
          <p:nvPr/>
        </p:nvSpPr>
        <p:spPr>
          <a:xfrm>
            <a:off x="0" y="116632"/>
            <a:ext cx="91440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I Farmaci 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457200" y="1196640"/>
            <a:ext cx="8003232" cy="4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 farmaci prescritti devono essere consegnati alla scuola integri,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			  verificandone sempre la data di 				  scadenza.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				 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asciati in custodia alla scuola per 				  tutta la durata della terapia, 					  limitatamente ad ogni singolo anno 				  scolastico</a:t>
            </a:r>
            <a:r>
              <a:rPr b="0" lang="it-IT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0"/>
          <p:cNvSpPr/>
          <p:nvPr/>
        </p:nvSpPr>
        <p:spPr>
          <a:xfrm>
            <a:off x="4767840" y="2678040"/>
            <a:ext cx="184320" cy="3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0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1" name="Google Shape;27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6700" y="60982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84" y="1697547"/>
            <a:ext cx="3603468" cy="2163501"/>
          </a:xfrm>
          <a:prstGeom prst="rect">
            <a:avLst/>
          </a:prstGeom>
          <a:solidFill>
            <a:srgbClr val="ECECEC"/>
          </a:solidFill>
          <a:ln cap="sq" cmpd="sng" w="9525">
            <a:solidFill>
              <a:srgbClr val="0066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/>
          <p:nvPr/>
        </p:nvSpPr>
        <p:spPr>
          <a:xfrm>
            <a:off x="0" y="116632"/>
            <a:ext cx="9144000" cy="791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Azioni di competenza dell’ASST</a:t>
            </a:r>
            <a:b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dell’ambito  territoriale   della Scuola 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467544" y="1312920"/>
            <a:ext cx="8352720" cy="4491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Riceve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via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PEC dal Dirigente Scolastico,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documentazioni,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richieste e certificazioni.</a:t>
            </a:r>
            <a:endParaRPr/>
          </a:p>
          <a:p>
            <a:pPr indent="-317500" lvl="0" marL="4575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5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Su richiesta del Dirigente Scolastico: 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19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✔"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fornisce supporto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casi di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criticità nell’attuazione del piano  terapeutico </a:t>
            </a:r>
            <a:endParaRPr/>
          </a:p>
          <a:p>
            <a:pPr indent="-203019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19" lvl="0" marL="685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✔"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nterviene nelle situazioni che presentano criticità di inserimento e gestione dei casi  mediante supporto informativo/formativo ai docenti di classe e ai genitori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1" name="Google Shape;28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0552" y="594048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/>
          <p:nvPr/>
        </p:nvSpPr>
        <p:spPr>
          <a:xfrm>
            <a:off x="0" y="333080"/>
            <a:ext cx="9144000" cy="575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lang="it-IT" sz="3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lang="it-IT" sz="3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Azioni di competenza </a:t>
            </a:r>
            <a:r>
              <a:rPr lang="it-IT" sz="320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ATS Milano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Città Metropolitana</a:t>
            </a:r>
            <a:br>
              <a:rPr b="0" lang="it-IT" sz="3200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lang="it-IT" sz="3200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467664" y="1125264"/>
            <a:ext cx="8496824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Riceve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documentazione dei  protocolli dalle Scuole di  tutto  il territorio di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ATS Milano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Città Metropolitana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Raccoglie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le segnalazioni con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prescrizione di adrenalina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 rischio di anafilassi,</a:t>
            </a:r>
            <a:r>
              <a:rPr b="0" lang="it-IT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predispone e aggiorna uno specifico dettagliato elenco di questi alunni e lo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trasmette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ad AREU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due volte l’anno (fine ottobre e gennaio)</a:t>
            </a:r>
            <a:endParaRPr/>
          </a:p>
          <a:p>
            <a:pPr indent="-317500" lvl="0" marL="4575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O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rdina e aggrega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per patologia e per ordine di Scuola, tutte le documentazioni pervenute in un anno scolastico, e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trasmette  </a:t>
            </a:r>
            <a:r>
              <a:rPr b="0" lang="it-IT" sz="2200" u="sng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 dati numerici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dei protocolli, ogni anno, alla Direzione Generale Welfare Regione Lombardia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0" name="Google Shape;29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528" y="61116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/>
          <p:nvPr/>
        </p:nvSpPr>
        <p:spPr>
          <a:xfrm>
            <a:off x="467544" y="908720"/>
            <a:ext cx="8352928" cy="518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2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₋"/>
            </a:pPr>
            <a:r>
              <a:rPr b="0" lang="it-IT" sz="18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Protocollo d’Intesa  per la Somministrazione di Farmaci a Scuola  tra Regione Lombardia  e Ufficio Scolastico Regionale per la Lombardia </a:t>
            </a:r>
            <a:r>
              <a:rPr b="0" i="1" lang="it-IT" sz="18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DGR 6919 -24/07/2017-</a:t>
            </a:r>
            <a:endParaRPr b="0" sz="1800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₋"/>
            </a:pPr>
            <a:r>
              <a:rPr b="0" lang="it-IT" sz="18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D.M. n.388 15 luglio 2003 Regolamento recante disposizioni sul pronto soccorso aziendale </a:t>
            </a:r>
            <a:endParaRPr/>
          </a:p>
          <a:p>
            <a:pPr indent="-34272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₋"/>
            </a:pPr>
            <a:r>
              <a:rPr b="0" lang="it-IT" sz="18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Piano sulla malattia diabetica approvato in Conferenza Stato-Regioni 6 dicembre 2012 </a:t>
            </a:r>
            <a:endParaRPr/>
          </a:p>
          <a:p>
            <a:pPr indent="-34272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₋"/>
            </a:pPr>
            <a:r>
              <a:rPr b="0" lang="it-IT" sz="18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Piano Nazionale Malattie Rare 2013-2016 approvato il 16 ottobre 2014 </a:t>
            </a:r>
            <a:endParaRPr/>
          </a:p>
          <a:p>
            <a:pPr indent="-34272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₋"/>
            </a:pPr>
            <a:r>
              <a:rPr b="0" lang="it-IT" sz="18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Legge regionale 30 dicembre 2009 n. 33 Testo unico delle leggi regionali in materia di sanità e successive modifiche </a:t>
            </a:r>
            <a:endParaRPr/>
          </a:p>
          <a:p>
            <a:pPr indent="-34272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₋"/>
            </a:pPr>
            <a:r>
              <a:rPr b="0" lang="it-IT" sz="18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D. Lgs. 81/08 in materia di  tutela della salute e della sicurezza nei luoghi di lavoro </a:t>
            </a:r>
            <a:endParaRPr/>
          </a:p>
          <a:p>
            <a:pPr indent="-34272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₋"/>
            </a:pPr>
            <a:r>
              <a:rPr b="0" lang="it-IT" sz="18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Legge 13 luglio 2°15 n. 107 Riforma del sistema nazionale di istruzione e formazione e delega per il riordino delle disposizioni legislative vigenti </a:t>
            </a:r>
            <a:endParaRPr/>
          </a:p>
          <a:p>
            <a:pPr indent="-34272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₋"/>
            </a:pPr>
            <a:r>
              <a:rPr b="0" lang="it-IT" sz="18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Raccomandazioni del 25 novembre 2005 del Ministero dell’istruzione, dell’Università e della Ricerca d’intesa con il Ministero della Salute aventi a oggetto «</a:t>
            </a:r>
            <a:r>
              <a:rPr b="0" i="1" lang="it-IT" sz="18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linee guida per la definizione di interventi finalizzati all’assistenza di studenti che necessitano di somministrazione di Farmaci in orario scolastico» </a:t>
            </a:r>
            <a:endParaRPr b="0" sz="1800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₋"/>
            </a:pPr>
            <a:r>
              <a:rPr b="0" lang="it-IT" sz="18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Circolare di Regione Lombardia n. 30/San del 12 luglio 2005 avente per oggetto </a:t>
            </a:r>
            <a:r>
              <a:rPr b="0" i="1" lang="it-IT" sz="18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«Linee guida sul diabete giovanile per favorire l’inserimento del bambino diabetico in ambito scolastico»</a:t>
            </a:r>
            <a:endParaRPr b="0" sz="1800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3"/>
          <p:cNvSpPr txBox="1"/>
          <p:nvPr/>
        </p:nvSpPr>
        <p:spPr>
          <a:xfrm>
            <a:off x="0" y="81408"/>
            <a:ext cx="9144000" cy="539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Riferimenti Normativi</a:t>
            </a:r>
            <a:br>
              <a:rPr b="1" lang="it-IT" sz="3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/>
        </p:nvSpPr>
        <p:spPr>
          <a:xfrm>
            <a:off x="457200" y="1595880"/>
            <a:ext cx="8435280" cy="45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somministrazione di farmaci a scuola si colloca all’interno dell’esperienza formativa, educativa, relazionale e affettiva del contesto scolastico.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" name="Google Shape;71;p10"/>
          <p:cNvPicPr preferRelativeResize="0"/>
          <p:nvPr/>
        </p:nvPicPr>
        <p:blipFill rotWithShape="1">
          <a:blip r:embed="rId3">
            <a:alphaModFix/>
          </a:blip>
          <a:srcRect b="0" l="-2110" r="-2" t="38908"/>
          <a:stretch/>
        </p:blipFill>
        <p:spPr>
          <a:xfrm>
            <a:off x="393120" y="2823840"/>
            <a:ext cx="8750520" cy="28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24528" y="6175818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/>
          <p:nvPr/>
        </p:nvSpPr>
        <p:spPr>
          <a:xfrm>
            <a:off x="0" y="274680"/>
            <a:ext cx="9144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Il Bambino/Alunno che necessita di</a:t>
            </a:r>
            <a:br>
              <a:rPr b="0" i="0" lang="it-IT" sz="32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t-IT" sz="32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Somministrazione di Farmaci a Scuola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/>
        </p:nvSpPr>
        <p:spPr>
          <a:xfrm>
            <a:off x="457200" y="1196640"/>
            <a:ext cx="8435280" cy="4570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 bambino o ragazzo che necessita di farmaci in orario scolastico può sentirsi a disagio per la sua malattia,  può essere preoccupato di esser preso in giro dai coetanei.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Può desiderare di essere riconosciuto nella progressiva acquisizione di autonomia nella gestione della sua malattia, per esempio nel caso del diabete di tipo 1.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Come tutti, ha bisogno di sentirsi  accolto e integrato nel gruppo.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modalità con cui si rassicura è legata alla risposta che riceve dall’ambiente, in relazione alle sue necessità.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528" y="61116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/>
          <p:nvPr/>
        </p:nvSpPr>
        <p:spPr>
          <a:xfrm>
            <a:off x="0" y="274680"/>
            <a:ext cx="9144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Il Bambino/Alunno che necessita di</a:t>
            </a:r>
            <a:br>
              <a:rPr b="0" i="0" lang="it-IT" sz="32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t-IT" sz="32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Somministrazione di Farmaci a Scuola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/>
        </p:nvSpPr>
        <p:spPr>
          <a:xfrm>
            <a:off x="417240" y="1412776"/>
            <a:ext cx="8547248" cy="45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Il presente lavoro si propone di dare un contributo sul tema a docenti, non docenti, figure educative.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Si articola in 2 unità: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 Il protocollo somministrazione farmaci a scuola in vigore nel territorio dell’ATS Milano Città Metropolitana: aspetti principali</a:t>
            </a:r>
            <a:endParaRPr/>
          </a:p>
          <a:p>
            <a:pPr indent="0" lvl="0" marL="3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 Il bambino o alunno con diabete di tipo 1: informazioni utili per il personale delle scuole e nidi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/>
          </a:p>
        </p:txBody>
      </p:sp>
      <p:sp>
        <p:nvSpPr>
          <p:cNvPr id="89" name="Google Shape;89;p1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6536" y="607569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 txBox="1"/>
          <p:nvPr/>
        </p:nvSpPr>
        <p:spPr>
          <a:xfrm>
            <a:off x="0" y="275128"/>
            <a:ext cx="9144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Il Bambino/Alunno che necessita di</a:t>
            </a:r>
            <a:br>
              <a:rPr b="0" i="0" lang="it-IT" sz="32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t-IT" sz="32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 Somministrazione di Farmaci a Scuola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/>
        </p:nvSpPr>
        <p:spPr>
          <a:xfrm>
            <a:off x="0" y="1773024"/>
            <a:ext cx="9144000" cy="18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UNITÀ 1. </a:t>
            </a:r>
            <a:br>
              <a:rPr b="0" i="0" lang="it-IT" sz="32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t-IT" sz="32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Il Protocollo d’Intesa per la Somministrazione di Farmaci  a Scuola nel territorio di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ATS Milano Città Metropolitana </a:t>
            </a:r>
            <a:br>
              <a:rPr b="0" i="0" lang="it-IT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it-IT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t-IT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0" y="3789040"/>
            <a:ext cx="9144000" cy="2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ATS MILANO CITTÀ METROPOLITANA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Unità Operativa Complessa Promozione Della Salute 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Dott.ssa Mariagrazia Moioli - Dott.ssa Elisa Lo Presti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528" y="6225589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/>
        </p:nvSpPr>
        <p:spPr>
          <a:xfrm>
            <a:off x="0" y="117080"/>
            <a:ext cx="9144000" cy="791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Protocollo d’Intesa  per la Somministrazione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di Farmaci a Scuola di Regione Lombardia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457200" y="1340640"/>
            <a:ext cx="8363272" cy="45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tutela della salute e del benessere di bambini e alunni che, per patologie acute e croniche, necessitano di  somministrazione improrogabile di farmaci durante l’orario scolastico,</a:t>
            </a:r>
            <a:r>
              <a:rPr b="1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 garantire un  approccio omogeneo su tutto il territorio regionale e un appropriato percorso di gestione degli interventi nel contesto scolastico, Regione Lombardia - Direzione Generale Welfare - e Ufficio Scolastico Regionale per la Lombardia, hanno stipulato un Protocollo d’Intesa.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Deliberazione della Giunta Regionale DGR n.6919  del 24/07/2017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528" y="61116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0" y="117080"/>
            <a:ext cx="9144000" cy="791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Territorio di ATS Milano Città Metropolitana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4427984" y="2636912"/>
            <a:ext cx="452160" cy="10801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6600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8544" y="617844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/>
          <p:nvPr/>
        </p:nvSpPr>
        <p:spPr>
          <a:xfrm>
            <a:off x="494025" y="1196752"/>
            <a:ext cx="8567623" cy="1296144"/>
          </a:xfrm>
          <a:prstGeom prst="rect">
            <a:avLst/>
          </a:prstGeom>
          <a:gradFill>
            <a:gsLst>
              <a:gs pos="0">
                <a:srgbClr val="FBFDFD"/>
              </a:gs>
              <a:gs pos="74000">
                <a:srgbClr val="DFF0F2"/>
              </a:gs>
              <a:gs pos="83000">
                <a:srgbClr val="DFF0F2"/>
              </a:gs>
              <a:gs pos="100000">
                <a:srgbClr val="E9F5F6"/>
              </a:gs>
            </a:gsLst>
            <a:lin ang="5400000" scaled="0"/>
          </a:gradFill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457200" y="3789488"/>
            <a:ext cx="8604448" cy="1440160"/>
          </a:xfrm>
          <a:prstGeom prst="rect">
            <a:avLst/>
          </a:prstGeom>
          <a:gradFill>
            <a:gsLst>
              <a:gs pos="0">
                <a:srgbClr val="FBFDFD"/>
              </a:gs>
              <a:gs pos="74000">
                <a:srgbClr val="DFF0F2"/>
              </a:gs>
              <a:gs pos="83000">
                <a:srgbClr val="DFF0F2"/>
              </a:gs>
              <a:gs pos="100000">
                <a:srgbClr val="E9F5F6"/>
              </a:gs>
            </a:gsLst>
            <a:lin ang="5400000" scaled="0"/>
          </a:gradFill>
          <a:ln cap="flat" cmpd="sng" w="38100">
            <a:solidFill>
              <a:srgbClr val="00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457200" y="1190847"/>
            <a:ext cx="8604448" cy="1230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applicazione al Protocollo Regionale,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’ATS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Milano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Città Metropolitana</a:t>
            </a:r>
            <a:r>
              <a:rPr lang="it-IT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 8 Aziende Socio Sanitarie Territoriali,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li Uffici Scolastici  dell’ambito Territoriale di Milano  e di  Lodi </a:t>
            </a: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hanno condiviso e sottoscritto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Modello organizzativo di Protocollo d’Intesa per la Somministrazione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di Farmaci a Scuola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(in vigore maggio 2018)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Deliberazione ATS </a:t>
            </a:r>
            <a:r>
              <a:rPr i="1"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Milano </a:t>
            </a:r>
            <a:r>
              <a:rPr b="0" i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Città </a:t>
            </a:r>
            <a:r>
              <a:rPr i="1"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Metropolitana </a:t>
            </a:r>
            <a:r>
              <a:rPr b="0" i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n.383 del 17/04/2018 </a:t>
            </a:r>
            <a:endParaRPr b="0" i="1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/>
        </p:nvSpPr>
        <p:spPr>
          <a:xfrm>
            <a:off x="417240" y="1196640"/>
            <a:ext cx="8497440" cy="45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 Regolamentare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la somministrazione  improrogabile di farmaci nelle collettività scolastiche:</a:t>
            </a:r>
            <a:endParaRPr/>
          </a:p>
          <a:p>
            <a:pPr indent="0" lvl="0" marL="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- nidi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scuole dell’infanzia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scuole  primarie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scuole secondarie di primo grado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scuole </a:t>
            </a:r>
            <a:r>
              <a:rPr lang="it-IT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econdarie di secondo grado 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13716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 Garantire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un appropriato percorso di gestione </a:t>
            </a:r>
            <a:endParaRPr/>
          </a:p>
          <a:p>
            <a:pPr indent="-317500" lvl="0" marL="4575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 Evitare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incongrue somministrazioni </a:t>
            </a:r>
            <a:endParaRPr/>
          </a:p>
          <a:p>
            <a:pPr indent="-317500" lvl="0" marL="4575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 Favorire</a:t>
            </a:r>
            <a:r>
              <a:rPr b="0" lang="it-IT" sz="2200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l’autonomia nella gestione della propria patologia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0" y="270440"/>
            <a:ext cx="9144000" cy="63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3200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Obiettivi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0552" y="617844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